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2"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27" autoAdjust="0"/>
    <p:restoredTop sz="94660"/>
  </p:normalViewPr>
  <p:slideViewPr>
    <p:cSldViewPr snapToGrid="0">
      <p:cViewPr>
        <p:scale>
          <a:sx n="65" d="100"/>
          <a:sy n="65" d="100"/>
        </p:scale>
        <p:origin x="-102" y="-2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636FB-405D-4620-AAE2-B63802DD7F26}"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BC489-D77F-4D02-BF96-E5DE3563769E}" type="slidenum">
              <a:rPr lang="en-US" smtClean="0"/>
              <a:t>‹#›</a:t>
            </a:fld>
            <a:endParaRPr lang="en-US"/>
          </a:p>
        </p:txBody>
      </p:sp>
    </p:spTree>
    <p:extLst>
      <p:ext uri="{BB962C8B-B14F-4D97-AF65-F5344CB8AC3E}">
        <p14:creationId xmlns:p14="http://schemas.microsoft.com/office/powerpoint/2010/main" val="695996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636FB-405D-4620-AAE2-B63802DD7F26}"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BC489-D77F-4D02-BF96-E5DE3563769E}" type="slidenum">
              <a:rPr lang="en-US" smtClean="0"/>
              <a:t>‹#›</a:t>
            </a:fld>
            <a:endParaRPr lang="en-US"/>
          </a:p>
        </p:txBody>
      </p:sp>
    </p:spTree>
    <p:extLst>
      <p:ext uri="{BB962C8B-B14F-4D97-AF65-F5344CB8AC3E}">
        <p14:creationId xmlns:p14="http://schemas.microsoft.com/office/powerpoint/2010/main" val="375749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636FB-405D-4620-AAE2-B63802DD7F26}"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BC489-D77F-4D02-BF96-E5DE3563769E}" type="slidenum">
              <a:rPr lang="en-US" smtClean="0"/>
              <a:t>‹#›</a:t>
            </a:fld>
            <a:endParaRPr lang="en-US"/>
          </a:p>
        </p:txBody>
      </p:sp>
    </p:spTree>
    <p:extLst>
      <p:ext uri="{BB962C8B-B14F-4D97-AF65-F5344CB8AC3E}">
        <p14:creationId xmlns:p14="http://schemas.microsoft.com/office/powerpoint/2010/main" val="389689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636FB-405D-4620-AAE2-B63802DD7F26}"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BC489-D77F-4D02-BF96-E5DE3563769E}" type="slidenum">
              <a:rPr lang="en-US" smtClean="0"/>
              <a:t>‹#›</a:t>
            </a:fld>
            <a:endParaRPr lang="en-US"/>
          </a:p>
        </p:txBody>
      </p:sp>
    </p:spTree>
    <p:extLst>
      <p:ext uri="{BB962C8B-B14F-4D97-AF65-F5344CB8AC3E}">
        <p14:creationId xmlns:p14="http://schemas.microsoft.com/office/powerpoint/2010/main" val="2206317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636FB-405D-4620-AAE2-B63802DD7F26}"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BC489-D77F-4D02-BF96-E5DE3563769E}" type="slidenum">
              <a:rPr lang="en-US" smtClean="0"/>
              <a:t>‹#›</a:t>
            </a:fld>
            <a:endParaRPr lang="en-US"/>
          </a:p>
        </p:txBody>
      </p:sp>
    </p:spTree>
    <p:extLst>
      <p:ext uri="{BB962C8B-B14F-4D97-AF65-F5344CB8AC3E}">
        <p14:creationId xmlns:p14="http://schemas.microsoft.com/office/powerpoint/2010/main" val="3985550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636FB-405D-4620-AAE2-B63802DD7F26}"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BC489-D77F-4D02-BF96-E5DE3563769E}" type="slidenum">
              <a:rPr lang="en-US" smtClean="0"/>
              <a:t>‹#›</a:t>
            </a:fld>
            <a:endParaRPr lang="en-US"/>
          </a:p>
        </p:txBody>
      </p:sp>
    </p:spTree>
    <p:extLst>
      <p:ext uri="{BB962C8B-B14F-4D97-AF65-F5344CB8AC3E}">
        <p14:creationId xmlns:p14="http://schemas.microsoft.com/office/powerpoint/2010/main" val="145978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636FB-405D-4620-AAE2-B63802DD7F26}"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9BC489-D77F-4D02-BF96-E5DE3563769E}" type="slidenum">
              <a:rPr lang="en-US" smtClean="0"/>
              <a:t>‹#›</a:t>
            </a:fld>
            <a:endParaRPr lang="en-US"/>
          </a:p>
        </p:txBody>
      </p:sp>
    </p:spTree>
    <p:extLst>
      <p:ext uri="{BB962C8B-B14F-4D97-AF65-F5344CB8AC3E}">
        <p14:creationId xmlns:p14="http://schemas.microsoft.com/office/powerpoint/2010/main" val="377435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636FB-405D-4620-AAE2-B63802DD7F26}"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9BC489-D77F-4D02-BF96-E5DE3563769E}" type="slidenum">
              <a:rPr lang="en-US" smtClean="0"/>
              <a:t>‹#›</a:t>
            </a:fld>
            <a:endParaRPr lang="en-US"/>
          </a:p>
        </p:txBody>
      </p:sp>
    </p:spTree>
    <p:extLst>
      <p:ext uri="{BB962C8B-B14F-4D97-AF65-F5344CB8AC3E}">
        <p14:creationId xmlns:p14="http://schemas.microsoft.com/office/powerpoint/2010/main" val="2475620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636FB-405D-4620-AAE2-B63802DD7F26}" type="datetimeFigureOut">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9BC489-D77F-4D02-BF96-E5DE3563769E}" type="slidenum">
              <a:rPr lang="en-US" smtClean="0"/>
              <a:t>‹#›</a:t>
            </a:fld>
            <a:endParaRPr lang="en-US"/>
          </a:p>
        </p:txBody>
      </p:sp>
    </p:spTree>
    <p:extLst>
      <p:ext uri="{BB962C8B-B14F-4D97-AF65-F5344CB8AC3E}">
        <p14:creationId xmlns:p14="http://schemas.microsoft.com/office/powerpoint/2010/main" val="153367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636FB-405D-4620-AAE2-B63802DD7F26}"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BC489-D77F-4D02-BF96-E5DE3563769E}" type="slidenum">
              <a:rPr lang="en-US" smtClean="0"/>
              <a:t>‹#›</a:t>
            </a:fld>
            <a:endParaRPr lang="en-US"/>
          </a:p>
        </p:txBody>
      </p:sp>
    </p:spTree>
    <p:extLst>
      <p:ext uri="{BB962C8B-B14F-4D97-AF65-F5344CB8AC3E}">
        <p14:creationId xmlns:p14="http://schemas.microsoft.com/office/powerpoint/2010/main" val="361665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636FB-405D-4620-AAE2-B63802DD7F26}"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BC489-D77F-4D02-BF96-E5DE3563769E}" type="slidenum">
              <a:rPr lang="en-US" smtClean="0"/>
              <a:t>‹#›</a:t>
            </a:fld>
            <a:endParaRPr lang="en-US"/>
          </a:p>
        </p:txBody>
      </p:sp>
    </p:spTree>
    <p:extLst>
      <p:ext uri="{BB962C8B-B14F-4D97-AF65-F5344CB8AC3E}">
        <p14:creationId xmlns:p14="http://schemas.microsoft.com/office/powerpoint/2010/main" val="1414294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636FB-405D-4620-AAE2-B63802DD7F26}" type="datetimeFigureOut">
              <a:rPr lang="en-US" smtClean="0"/>
              <a:t>3/16/2020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BC489-D77F-4D02-BF96-E5DE3563769E}" type="slidenum">
              <a:rPr lang="en-US" smtClean="0"/>
              <a:t>‹#›</a:t>
            </a:fld>
            <a:endParaRPr lang="en-US"/>
          </a:p>
        </p:txBody>
      </p:sp>
    </p:spTree>
    <p:extLst>
      <p:ext uri="{BB962C8B-B14F-4D97-AF65-F5344CB8AC3E}">
        <p14:creationId xmlns:p14="http://schemas.microsoft.com/office/powerpoint/2010/main" val="2101470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6369" y="1098916"/>
            <a:ext cx="9144000" cy="2387600"/>
          </a:xfrm>
        </p:spPr>
        <p:txBody>
          <a:bodyPr>
            <a:normAutofit fontScale="90000"/>
          </a:bodyPr>
          <a:lstStyle/>
          <a:p>
            <a:r>
              <a:rPr lang="en-US" dirty="0" smtClean="0">
                <a:solidFill>
                  <a:srgbClr val="FF0000"/>
                </a:solidFill>
                <a:latin typeface="Comic Sans MS" panose="030F0702030302020204" pitchFamily="66" charset="0"/>
              </a:rPr>
              <a:t>Stages in Life</a:t>
            </a:r>
            <a:br>
              <a:rPr lang="en-US" dirty="0" smtClean="0">
                <a:solidFill>
                  <a:srgbClr val="FF0000"/>
                </a:solidFill>
                <a:latin typeface="Comic Sans MS" panose="030F0702030302020204" pitchFamily="66" charset="0"/>
              </a:rPr>
            </a:br>
            <a:r>
              <a:rPr lang="en-US" dirty="0" smtClean="0">
                <a:solidFill>
                  <a:srgbClr val="FF0000"/>
                </a:solidFill>
                <a:latin typeface="Comic Sans MS" panose="030F0702030302020204" pitchFamily="66" charset="0"/>
              </a:rPr>
              <a:t>6A </a:t>
            </a:r>
            <a:r>
              <a:rPr lang="en-US" dirty="0">
                <a:latin typeface="Comic Sans MS" panose="030F0702030302020204" pitchFamily="66" charset="0"/>
              </a:rPr>
              <a:t/>
            </a:r>
            <a:br>
              <a:rPr lang="en-US" dirty="0">
                <a:latin typeface="Comic Sans MS" panose="030F0702030302020204" pitchFamily="66" charset="0"/>
              </a:rPr>
            </a:br>
            <a:endParaRPr lang="en-US" dirty="0">
              <a:latin typeface="Comic Sans MS" panose="030F0702030302020204" pitchFamily="66" charset="0"/>
            </a:endParaRPr>
          </a:p>
        </p:txBody>
      </p:sp>
      <p:sp>
        <p:nvSpPr>
          <p:cNvPr id="3" name="Subtitle 2"/>
          <p:cNvSpPr>
            <a:spLocks noGrp="1"/>
          </p:cNvSpPr>
          <p:nvPr>
            <p:ph type="subTitle" idx="1"/>
          </p:nvPr>
        </p:nvSpPr>
        <p:spPr/>
        <p:txBody>
          <a:bodyPr>
            <a:normAutofit/>
          </a:bodyPr>
          <a:lstStyle/>
          <a:p>
            <a:r>
              <a:rPr lang="en-US" sz="5400" b="1" dirty="0" smtClean="0">
                <a:solidFill>
                  <a:srgbClr val="FF0000"/>
                </a:solidFill>
                <a:latin typeface="Comic Sans MS" panose="030F0702030302020204" pitchFamily="66" charset="0"/>
              </a:rPr>
              <a:t>Changing Your Life</a:t>
            </a:r>
            <a:endParaRPr lang="en-US" sz="5400" b="1" dirty="0">
              <a:solidFill>
                <a:srgbClr val="FF0000"/>
              </a:solidFill>
            </a:endParaRPr>
          </a:p>
        </p:txBody>
      </p:sp>
    </p:spTree>
    <p:extLst>
      <p:ext uri="{BB962C8B-B14F-4D97-AF65-F5344CB8AC3E}">
        <p14:creationId xmlns:p14="http://schemas.microsoft.com/office/powerpoint/2010/main" val="3634619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Comic Sans MS" panose="030F0702030302020204" pitchFamily="66" charset="0"/>
              </a:rPr>
              <a:t>Exercise Nine  </a:t>
            </a: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pPr>
              <a:lnSpc>
                <a:spcPct val="200000"/>
              </a:lnSpc>
            </a:pPr>
            <a:r>
              <a:rPr lang="en-US" b="1" dirty="0" smtClean="0">
                <a:latin typeface="Comic Sans MS" panose="030F0702030302020204" pitchFamily="66" charset="0"/>
              </a:rPr>
              <a:t>Write your own sentences using the sentence beginnings (1-7) in Exercise 7. Then compare your sentences with your partner’s. </a:t>
            </a:r>
            <a:endParaRPr lang="en-US" b="1" dirty="0">
              <a:latin typeface="Comic Sans MS" panose="030F0702030302020204" pitchFamily="66" charset="0"/>
            </a:endParaRPr>
          </a:p>
        </p:txBody>
      </p:sp>
    </p:spTree>
    <p:extLst>
      <p:ext uri="{BB962C8B-B14F-4D97-AF65-F5344CB8AC3E}">
        <p14:creationId xmlns:p14="http://schemas.microsoft.com/office/powerpoint/2010/main" val="1389759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latin typeface="Comic Sans MS" panose="030F0702030302020204" pitchFamily="66" charset="0"/>
              </a:rPr>
              <a:t>Speaking</a:t>
            </a:r>
            <a:endParaRPr lang="en-US" b="1"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pPr>
              <a:lnSpc>
                <a:spcPct val="200000"/>
              </a:lnSpc>
            </a:pPr>
            <a:r>
              <a:rPr lang="en-US" b="1" dirty="0" smtClean="0">
                <a:latin typeface="Comic Sans MS" panose="030F0702030302020204" pitchFamily="66" charset="0"/>
              </a:rPr>
              <a:t>Exercise 10: Work in groups of three or four. Imagine you are one of the people below. Read about your current situation and make plans for the future. What do you need to do or buy to change your life? </a:t>
            </a:r>
            <a:endParaRPr lang="en-US" b="1" dirty="0">
              <a:latin typeface="Comic Sans MS" panose="030F0702030302020204" pitchFamily="66" charset="0"/>
            </a:endParaRPr>
          </a:p>
        </p:txBody>
      </p:sp>
    </p:spTree>
    <p:extLst>
      <p:ext uri="{BB962C8B-B14F-4D97-AF65-F5344CB8AC3E}">
        <p14:creationId xmlns:p14="http://schemas.microsoft.com/office/powerpoint/2010/main" val="3428239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Comic Sans MS" panose="030F0702030302020204" pitchFamily="66" charset="0"/>
              </a:rPr>
              <a:t>Maria (45) and  Javier (43)</a:t>
            </a: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pPr marL="0" indent="0">
              <a:lnSpc>
                <a:spcPct val="200000"/>
              </a:lnSpc>
              <a:buNone/>
            </a:pPr>
            <a:r>
              <a:rPr lang="en-US" b="1" dirty="0" smtClean="0">
                <a:latin typeface="Comic Sans MS" panose="030F0702030302020204" pitchFamily="66" charset="0"/>
              </a:rPr>
              <a:t>They are accountants who own a small apartment in a city. They love skiing, but they never have time because the mountains are so far away. </a:t>
            </a:r>
            <a:endParaRPr lang="en-US" b="1" dirty="0">
              <a:latin typeface="Comic Sans MS" panose="030F0702030302020204" pitchFamily="66" charset="0"/>
            </a:endParaRPr>
          </a:p>
        </p:txBody>
      </p:sp>
    </p:spTree>
    <p:extLst>
      <p:ext uri="{BB962C8B-B14F-4D97-AF65-F5344CB8AC3E}">
        <p14:creationId xmlns:p14="http://schemas.microsoft.com/office/powerpoint/2010/main" val="2277484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latin typeface="Comic Sans MS" panose="030F0702030302020204" pitchFamily="66" charset="0"/>
              </a:rPr>
              <a:t>Ahmed (25) </a:t>
            </a:r>
            <a:endParaRPr lang="en-US" b="1"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pPr>
              <a:lnSpc>
                <a:spcPct val="200000"/>
              </a:lnSpc>
            </a:pPr>
            <a:r>
              <a:rPr lang="en-US" b="1" dirty="0" smtClean="0">
                <a:latin typeface="Comic Sans MS" panose="030F0702030302020204" pitchFamily="66" charset="0"/>
              </a:rPr>
              <a:t>When he was young, he wanted to be a movie star, but his parents said that being an actor was difficult. He studied engineering instead and got a good job. However, he still dreams about being in movies. </a:t>
            </a:r>
            <a:endParaRPr lang="en-US" b="1" dirty="0">
              <a:latin typeface="Comic Sans MS" panose="030F0702030302020204" pitchFamily="66" charset="0"/>
            </a:endParaRPr>
          </a:p>
        </p:txBody>
      </p:sp>
    </p:spTree>
    <p:extLst>
      <p:ext uri="{BB962C8B-B14F-4D97-AF65-F5344CB8AC3E}">
        <p14:creationId xmlns:p14="http://schemas.microsoft.com/office/powerpoint/2010/main" val="214960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latin typeface="Comic Sans MS" panose="030F0702030302020204" pitchFamily="66" charset="0"/>
              </a:rPr>
              <a:t>Lucy (68)</a:t>
            </a:r>
            <a:endParaRPr lang="en-US" b="1"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pPr>
              <a:lnSpc>
                <a:spcPct val="200000"/>
              </a:lnSpc>
            </a:pPr>
            <a:r>
              <a:rPr lang="en-US" b="1" dirty="0" smtClean="0">
                <a:latin typeface="Comic Sans MS" panose="030F0702030302020204" pitchFamily="66" charset="0"/>
              </a:rPr>
              <a:t>She is a retired teacher and gets a good pension, but she’s bored. She never traveled when she was younger but she likes watching travel shows on TV. </a:t>
            </a:r>
            <a:endParaRPr lang="en-US" b="1" dirty="0">
              <a:latin typeface="Comic Sans MS" panose="030F0702030302020204" pitchFamily="66" charset="0"/>
            </a:endParaRPr>
          </a:p>
        </p:txBody>
      </p:sp>
    </p:spTree>
    <p:extLst>
      <p:ext uri="{BB962C8B-B14F-4D97-AF65-F5344CB8AC3E}">
        <p14:creationId xmlns:p14="http://schemas.microsoft.com/office/powerpoint/2010/main" val="558705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Comic Sans MS" panose="030F0702030302020204" pitchFamily="66" charset="0"/>
              </a:rPr>
              <a:t>Exercise Eleven </a:t>
            </a: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pPr marL="0" indent="0">
              <a:lnSpc>
                <a:spcPct val="200000"/>
              </a:lnSpc>
              <a:buNone/>
            </a:pPr>
            <a:r>
              <a:rPr lang="en-US" b="1" dirty="0" smtClean="0">
                <a:latin typeface="Comic Sans MS" panose="030F0702030302020204" pitchFamily="66" charset="0"/>
              </a:rPr>
              <a:t>Present your plans to your group. Do they think they’re good or do they find them difficult to understand? </a:t>
            </a:r>
            <a:endParaRPr lang="en-US" b="1" dirty="0">
              <a:latin typeface="Comic Sans MS" panose="030F0702030302020204" pitchFamily="66" charset="0"/>
            </a:endParaRPr>
          </a:p>
        </p:txBody>
      </p:sp>
    </p:spTree>
    <p:extLst>
      <p:ext uri="{BB962C8B-B14F-4D97-AF65-F5344CB8AC3E}">
        <p14:creationId xmlns:p14="http://schemas.microsoft.com/office/powerpoint/2010/main" val="1056510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446" y="400294"/>
            <a:ext cx="10515600" cy="1325563"/>
          </a:xfrm>
        </p:spPr>
        <p:txBody>
          <a:bodyPr/>
          <a:lstStyle/>
          <a:p>
            <a:pPr algn="ctr"/>
            <a:r>
              <a:rPr lang="en-US" b="1" dirty="0" smtClean="0">
                <a:solidFill>
                  <a:srgbClr val="FF0000"/>
                </a:solidFill>
                <a:latin typeface="Comic Sans MS" panose="030F0702030302020204" pitchFamily="66" charset="0"/>
              </a:rPr>
              <a:t>Activate Your Knowledge </a:t>
            </a:r>
            <a:endParaRPr lang="en-US" b="1"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0" indent="0" algn="ctr">
              <a:lnSpc>
                <a:spcPct val="200000"/>
              </a:lnSpc>
              <a:buNone/>
            </a:pPr>
            <a:r>
              <a:rPr lang="en-US" sz="3600" b="1" dirty="0" smtClean="0">
                <a:latin typeface="Comic Sans MS" panose="030F0702030302020204" pitchFamily="66" charset="0"/>
              </a:rPr>
              <a:t>What has the single biggest change in your life been so far? In what way has it affected you and others close to you? </a:t>
            </a:r>
            <a:endParaRPr lang="en-US" sz="3600" b="1" dirty="0">
              <a:latin typeface="Comic Sans MS" panose="030F0702030302020204" pitchFamily="66" charset="0"/>
            </a:endParaRPr>
          </a:p>
        </p:txBody>
      </p:sp>
    </p:spTree>
    <p:extLst>
      <p:ext uri="{BB962C8B-B14F-4D97-AF65-F5344CB8AC3E}">
        <p14:creationId xmlns:p14="http://schemas.microsoft.com/office/powerpoint/2010/main" val="4039069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latin typeface="Comic Sans MS" panose="030F0702030302020204" pitchFamily="66" charset="0"/>
              </a:rPr>
              <a:t>Vocabulary: Stages in Life </a:t>
            </a:r>
            <a:endParaRPr lang="en-US" b="1"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838200" y="1825625"/>
            <a:ext cx="10240108" cy="4351338"/>
          </a:xfrm>
        </p:spPr>
        <p:txBody>
          <a:bodyPr>
            <a:normAutofit lnSpcReduction="10000"/>
          </a:bodyPr>
          <a:lstStyle/>
          <a:p>
            <a:pPr>
              <a:lnSpc>
                <a:spcPct val="200000"/>
              </a:lnSpc>
            </a:pPr>
            <a:r>
              <a:rPr lang="en-US" b="1" dirty="0" smtClean="0">
                <a:latin typeface="Comic Sans MS" panose="030F0702030302020204" pitchFamily="66" charset="0"/>
              </a:rPr>
              <a:t>Put these stages of life in the correct order (1-7) from youngest to oldest:</a:t>
            </a:r>
          </a:p>
          <a:p>
            <a:endParaRPr lang="en-US" dirty="0"/>
          </a:p>
          <a:p>
            <a:pPr marL="0" indent="0" algn="ctr">
              <a:buNone/>
            </a:pPr>
            <a:r>
              <a:rPr lang="en-US" sz="32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adolescent		child			infant		</a:t>
            </a:r>
          </a:p>
          <a:p>
            <a:pPr marL="0" indent="0" algn="ctr">
              <a:buNone/>
            </a:pPr>
            <a:r>
              <a:rPr lang="en-US" sz="32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middle-aged</a:t>
            </a:r>
          </a:p>
          <a:p>
            <a:pPr marL="0" indent="0" algn="ctr">
              <a:buNone/>
            </a:pPr>
            <a:r>
              <a:rPr lang="en-US" sz="32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Senior citizen		teenager	</a:t>
            </a:r>
          </a:p>
          <a:p>
            <a:pPr marL="0" indent="0" algn="ctr">
              <a:buNone/>
            </a:pPr>
            <a:r>
              <a:rPr lang="en-US" sz="32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young adult </a:t>
            </a:r>
            <a:r>
              <a:rPr lang="en-US" sz="3200" dirty="0" smtClean="0">
                <a:latin typeface="Comic Sans MS" panose="030F0702030302020204" pitchFamily="66" charset="0"/>
              </a:rPr>
              <a:t>	</a:t>
            </a:r>
            <a:endParaRPr lang="en-US" sz="3200" dirty="0">
              <a:latin typeface="Comic Sans MS" panose="030F0702030302020204" pitchFamily="66" charset="0"/>
            </a:endParaRPr>
          </a:p>
        </p:txBody>
      </p:sp>
      <p:sp>
        <p:nvSpPr>
          <p:cNvPr id="4" name="Rounded Rectangle 3"/>
          <p:cNvSpPr/>
          <p:nvPr/>
        </p:nvSpPr>
        <p:spPr>
          <a:xfrm>
            <a:off x="1137138" y="4001294"/>
            <a:ext cx="316523" cy="36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5468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latin typeface="Comic Sans MS" panose="030F0702030302020204" pitchFamily="66" charset="0"/>
              </a:rPr>
              <a:t>Exercise Two </a:t>
            </a:r>
            <a:endParaRPr lang="en-US" b="1"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normAutofit lnSpcReduction="10000"/>
          </a:bodyPr>
          <a:lstStyle/>
          <a:p>
            <a:pPr marL="0" indent="0" algn="ctr">
              <a:lnSpc>
                <a:spcPct val="200000"/>
              </a:lnSpc>
              <a:buNone/>
            </a:pPr>
            <a:r>
              <a:rPr lang="en-US" sz="4800" dirty="0" smtClean="0">
                <a:latin typeface="Comic Sans MS" panose="030F0702030302020204" pitchFamily="66" charset="0"/>
              </a:rPr>
              <a:t>At what age do you think these stages begin and end? What is your current stages of life?</a:t>
            </a:r>
            <a:endParaRPr lang="en-US" sz="4800" dirty="0">
              <a:latin typeface="Comic Sans MS" panose="030F0702030302020204" pitchFamily="66" charset="0"/>
            </a:endParaRPr>
          </a:p>
        </p:txBody>
      </p:sp>
    </p:spTree>
    <p:extLst>
      <p:ext uri="{BB962C8B-B14F-4D97-AF65-F5344CB8AC3E}">
        <p14:creationId xmlns:p14="http://schemas.microsoft.com/office/powerpoint/2010/main" val="381846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677" y="974725"/>
            <a:ext cx="10515600" cy="1325563"/>
          </a:xfrm>
        </p:spPr>
        <p:txBody>
          <a:bodyPr>
            <a:normAutofit fontScale="90000"/>
          </a:bodyPr>
          <a:lstStyle/>
          <a:p>
            <a:pPr algn="ctr"/>
            <a:r>
              <a:rPr lang="en-US" b="1" dirty="0" smtClean="0">
                <a:solidFill>
                  <a:srgbClr val="FF0000"/>
                </a:solidFill>
                <a:latin typeface="Comic Sans MS" panose="030F0702030302020204" pitchFamily="66" charset="0"/>
              </a:rPr>
              <a:t/>
            </a:r>
            <a:br>
              <a:rPr lang="en-US" b="1" dirty="0" smtClean="0">
                <a:solidFill>
                  <a:srgbClr val="FF0000"/>
                </a:solidFill>
                <a:latin typeface="Comic Sans MS" panose="030F0702030302020204" pitchFamily="66" charset="0"/>
              </a:rPr>
            </a:br>
            <a:r>
              <a:rPr lang="en-US" b="1" dirty="0" smtClean="0">
                <a:solidFill>
                  <a:srgbClr val="FF0000"/>
                </a:solidFill>
                <a:latin typeface="Comic Sans MS" panose="030F0702030302020204" pitchFamily="66" charset="0"/>
              </a:rPr>
              <a:t/>
            </a:r>
            <a:br>
              <a:rPr lang="en-US" b="1" dirty="0" smtClean="0">
                <a:solidFill>
                  <a:srgbClr val="FF0000"/>
                </a:solidFill>
                <a:latin typeface="Comic Sans MS" panose="030F0702030302020204" pitchFamily="66" charset="0"/>
              </a:rPr>
            </a:br>
            <a:r>
              <a:rPr lang="en-US" b="1" dirty="0" smtClean="0">
                <a:solidFill>
                  <a:srgbClr val="FF0000"/>
                </a:solidFill>
                <a:latin typeface="Comic Sans MS" panose="030F0702030302020204" pitchFamily="66" charset="0"/>
              </a:rPr>
              <a:t>Exercise Three </a:t>
            </a:r>
            <a:r>
              <a:rPr lang="en-US" dirty="0" smtClean="0">
                <a:solidFill>
                  <a:srgbClr val="FF0000"/>
                </a:solidFill>
                <a:latin typeface="Comic Sans MS" panose="030F0702030302020204" pitchFamily="66" charset="0"/>
              </a:rPr>
              <a:t/>
            </a:r>
            <a:br>
              <a:rPr lang="en-US" dirty="0" smtClean="0">
                <a:solidFill>
                  <a:srgbClr val="FF0000"/>
                </a:solidFill>
                <a:latin typeface="Comic Sans MS" panose="030F0702030302020204" pitchFamily="66" charset="0"/>
              </a:rPr>
            </a:b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normAutofit lnSpcReduction="10000"/>
          </a:bodyPr>
          <a:lstStyle/>
          <a:p>
            <a:pPr marL="0" indent="0" algn="ctr">
              <a:lnSpc>
                <a:spcPct val="200000"/>
              </a:lnSpc>
              <a:buNone/>
            </a:pPr>
            <a:r>
              <a:rPr lang="en-US" sz="4800" b="1" dirty="0" smtClean="0">
                <a:latin typeface="Comic Sans MS" panose="030F0702030302020204" pitchFamily="66" charset="0"/>
              </a:rPr>
              <a:t>Read the article. At what stage of their life did Rich and Amanda decide to leave their jobs?</a:t>
            </a:r>
            <a:endParaRPr lang="en-US" sz="4800" b="1" dirty="0">
              <a:latin typeface="Comic Sans MS" panose="030F0702030302020204" pitchFamily="66" charset="0"/>
            </a:endParaRPr>
          </a:p>
        </p:txBody>
      </p:sp>
    </p:spTree>
    <p:extLst>
      <p:ext uri="{BB962C8B-B14F-4D97-AF65-F5344CB8AC3E}">
        <p14:creationId xmlns:p14="http://schemas.microsoft.com/office/powerpoint/2010/main" val="2647920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latin typeface="Comic Sans MS" panose="030F0702030302020204" pitchFamily="66" charset="0"/>
              </a:rPr>
              <a:t>Changing Your Life </a:t>
            </a:r>
            <a:endParaRPr lang="en-US" dirty="0"/>
          </a:p>
        </p:txBody>
      </p:sp>
      <p:sp>
        <p:nvSpPr>
          <p:cNvPr id="3" name="Content Placeholder 2"/>
          <p:cNvSpPr>
            <a:spLocks noGrp="1"/>
          </p:cNvSpPr>
          <p:nvPr>
            <p:ph idx="1"/>
          </p:nvPr>
        </p:nvSpPr>
        <p:spPr/>
        <p:txBody>
          <a:bodyPr>
            <a:normAutofit/>
          </a:bodyPr>
          <a:lstStyle/>
          <a:p>
            <a:pPr>
              <a:lnSpc>
                <a:spcPct val="100000"/>
              </a:lnSpc>
            </a:pPr>
            <a:r>
              <a:rPr lang="en-US" sz="2000" b="1" dirty="0">
                <a:latin typeface="Comic Sans MS" panose="030F0702030302020204" pitchFamily="66" charset="0"/>
              </a:rPr>
              <a:t>Rich and Amanda </a:t>
            </a:r>
            <a:r>
              <a:rPr lang="en-US" sz="2000" b="1" dirty="0" err="1">
                <a:latin typeface="Comic Sans MS" panose="030F0702030302020204" pitchFamily="66" charset="0"/>
              </a:rPr>
              <a:t>Ligato</a:t>
            </a:r>
            <a:r>
              <a:rPr lang="en-US" sz="2000" b="1" dirty="0">
                <a:latin typeface="Comic Sans MS" panose="030F0702030302020204" pitchFamily="66" charset="0"/>
              </a:rPr>
              <a:t> were professionals with successful careers. Every week, they worked hard. They often intended to do something fun and exciting on the weekend but there was never time. One day, they asked themselves, “Is this all there is?”</a:t>
            </a:r>
          </a:p>
          <a:p>
            <a:pPr>
              <a:lnSpc>
                <a:spcPct val="100000"/>
              </a:lnSpc>
            </a:pPr>
            <a:r>
              <a:rPr lang="en-US" sz="2000" b="1" dirty="0">
                <a:latin typeface="Comic Sans MS" panose="030F0702030302020204" pitchFamily="66" charset="0"/>
              </a:rPr>
              <a:t>They realized that they wanted to stop working and travel, or, as Rich said, “buy our freedom.” First they needed to save some money, so every month they lived on Rich’s salary and saved Amanda’s. Then they bought a camper to travel </a:t>
            </a:r>
            <a:r>
              <a:rPr lang="en-US" sz="2000" b="1" dirty="0" smtClean="0">
                <a:latin typeface="Comic Sans MS" panose="030F0702030302020204" pitchFamily="66" charset="0"/>
              </a:rPr>
              <a:t>from the tip of South America to Brazil. From there, they hoped to get to Africa on a container ship. </a:t>
            </a:r>
          </a:p>
          <a:p>
            <a:pPr>
              <a:lnSpc>
                <a:spcPct val="100000"/>
              </a:lnSpc>
            </a:pPr>
            <a:r>
              <a:rPr lang="en-US" sz="2000" b="1" dirty="0" smtClean="0">
                <a:latin typeface="Comic Sans MS" panose="030F0702030302020204" pitchFamily="66" charset="0"/>
              </a:rPr>
              <a:t>Colleagues at work found their decision difficult to understand. Even their closest friends thought they were crazy, but finally the day came. They left home and started to live their dream. </a:t>
            </a:r>
            <a:endParaRPr lang="en-US" sz="2000" b="1" dirty="0">
              <a:latin typeface="Comic Sans MS" panose="030F0702030302020204" pitchFamily="66" charset="0"/>
            </a:endParaRPr>
          </a:p>
          <a:p>
            <a:endParaRPr lang="en-US" dirty="0"/>
          </a:p>
        </p:txBody>
      </p:sp>
    </p:spTree>
    <p:extLst>
      <p:ext uri="{BB962C8B-B14F-4D97-AF65-F5344CB8AC3E}">
        <p14:creationId xmlns:p14="http://schemas.microsoft.com/office/powerpoint/2010/main" val="3106957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
            </a:r>
            <a:br>
              <a:rPr lang="en-US" dirty="0" smtClean="0">
                <a:solidFill>
                  <a:srgbClr val="FF0000"/>
                </a:solidFill>
              </a:rPr>
            </a:br>
            <a:r>
              <a:rPr lang="en-US" b="1" dirty="0" smtClean="0">
                <a:solidFill>
                  <a:srgbClr val="FF0000"/>
                </a:solidFill>
                <a:latin typeface="Comic Sans MS" panose="030F0702030302020204" pitchFamily="66" charset="0"/>
              </a:rPr>
              <a:t>Exercise Four </a:t>
            </a:r>
            <a:endParaRPr lang="en-US" b="1"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r>
              <a:rPr lang="en-US" b="1" dirty="0" smtClean="0">
                <a:latin typeface="Comic Sans MS" panose="030F0702030302020204" pitchFamily="66" charset="0"/>
              </a:rPr>
              <a:t>Underline the answers to these questions:</a:t>
            </a:r>
          </a:p>
          <a:p>
            <a:pPr marL="514350" indent="-514350">
              <a:buFont typeface="+mj-lt"/>
              <a:buAutoNum type="arabicPeriod"/>
            </a:pPr>
            <a:r>
              <a:rPr lang="en-US" b="1" dirty="0" smtClean="0">
                <a:latin typeface="Comic Sans MS" panose="030F0702030302020204" pitchFamily="66" charset="0"/>
              </a:rPr>
              <a:t>What did they intend to do on the weekend?</a:t>
            </a:r>
          </a:p>
          <a:p>
            <a:pPr marL="514350" indent="-514350">
              <a:buFont typeface="+mj-lt"/>
              <a:buAutoNum type="arabicPeriod"/>
            </a:pPr>
            <a:r>
              <a:rPr lang="en-US" b="1" dirty="0" smtClean="0">
                <a:latin typeface="Comic Sans MS" panose="030F0702030302020204" pitchFamily="66" charset="0"/>
              </a:rPr>
              <a:t>What did they realize they wanted to do?</a:t>
            </a:r>
          </a:p>
          <a:p>
            <a:pPr marL="514350" indent="-514350">
              <a:buFont typeface="+mj-lt"/>
              <a:buAutoNum type="arabicPeriod"/>
            </a:pPr>
            <a:r>
              <a:rPr lang="en-US" b="1" dirty="0" smtClean="0">
                <a:latin typeface="Comic Sans MS" panose="030F0702030302020204" pitchFamily="66" charset="0"/>
              </a:rPr>
              <a:t>Why did they buy a camper?</a:t>
            </a:r>
          </a:p>
          <a:p>
            <a:pPr marL="514350" indent="-514350">
              <a:buFont typeface="+mj-lt"/>
              <a:buAutoNum type="arabicPeriod"/>
            </a:pPr>
            <a:r>
              <a:rPr lang="en-US" b="1" dirty="0" smtClean="0">
                <a:latin typeface="Comic Sans MS" panose="030F0702030302020204" pitchFamily="66" charset="0"/>
              </a:rPr>
              <a:t>Where did they want to go by container ship?</a:t>
            </a:r>
          </a:p>
          <a:p>
            <a:pPr marL="514350" indent="-514350">
              <a:buFont typeface="+mj-lt"/>
              <a:buAutoNum type="arabicPeriod"/>
            </a:pPr>
            <a:r>
              <a:rPr lang="en-US" b="1" dirty="0" smtClean="0">
                <a:latin typeface="Comic Sans MS" panose="030F0702030302020204" pitchFamily="66" charset="0"/>
              </a:rPr>
              <a:t>How did colleagues and friends react?</a:t>
            </a:r>
          </a:p>
          <a:p>
            <a:pPr marL="514350" indent="-514350">
              <a:buFont typeface="+mj-lt"/>
              <a:buAutoNum type="arabicPeriod"/>
            </a:pPr>
            <a:r>
              <a:rPr lang="en-US" b="1" dirty="0" smtClean="0">
                <a:latin typeface="Comic Sans MS" panose="030F0702030302020204" pitchFamily="66" charset="0"/>
              </a:rPr>
              <a:t>What did Rich and Amanda start to do after they left home?</a:t>
            </a:r>
            <a:endParaRPr lang="en-US" b="1" dirty="0">
              <a:latin typeface="Comic Sans MS" panose="030F0702030302020204" pitchFamily="66" charset="0"/>
            </a:endParaRPr>
          </a:p>
          <a:p>
            <a:pPr marL="514350" indent="-514350">
              <a:buFont typeface="+mj-lt"/>
              <a:buAutoNum type="arabicPeriod"/>
            </a:pPr>
            <a:endParaRPr lang="en-US" dirty="0"/>
          </a:p>
        </p:txBody>
      </p:sp>
    </p:spTree>
    <p:extLst>
      <p:ext uri="{BB962C8B-B14F-4D97-AF65-F5344CB8AC3E}">
        <p14:creationId xmlns:p14="http://schemas.microsoft.com/office/powerpoint/2010/main" val="207255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Comic Sans MS" panose="030F0702030302020204" pitchFamily="66" charset="0"/>
              </a:rPr>
              <a:t>Exercise Five</a:t>
            </a:r>
            <a:br>
              <a:rPr lang="en-US" dirty="0" smtClean="0">
                <a:solidFill>
                  <a:srgbClr val="FF0000"/>
                </a:solidFill>
                <a:latin typeface="Comic Sans MS" panose="030F0702030302020204" pitchFamily="66" charset="0"/>
              </a:rPr>
            </a:b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pPr>
              <a:lnSpc>
                <a:spcPct val="200000"/>
              </a:lnSpc>
            </a:pPr>
            <a:r>
              <a:rPr lang="en-US" dirty="0" smtClean="0">
                <a:latin typeface="Comic Sans MS" panose="030F0702030302020204" pitchFamily="66" charset="0"/>
              </a:rPr>
              <a:t>Who you are most like, Rich and Amanda? Or their colleagues and friends? Explain your answer. </a:t>
            </a:r>
            <a:endParaRPr lang="en-US" dirty="0">
              <a:latin typeface="Comic Sans MS" panose="030F0702030302020204" pitchFamily="66" charset="0"/>
            </a:endParaRPr>
          </a:p>
        </p:txBody>
      </p:sp>
    </p:spTree>
    <p:extLst>
      <p:ext uri="{BB962C8B-B14F-4D97-AF65-F5344CB8AC3E}">
        <p14:creationId xmlns:p14="http://schemas.microsoft.com/office/powerpoint/2010/main" val="498801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Comic Sans MS" panose="030F0702030302020204" pitchFamily="66" charset="0"/>
              </a:rPr>
              <a:t>Exercise Seven </a:t>
            </a: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781664" y="1371600"/>
            <a:ext cx="10955593" cy="5176683"/>
          </a:xfrm>
        </p:spPr>
        <p:txBody>
          <a:bodyPr/>
          <a:lstStyle/>
          <a:p>
            <a:r>
              <a:rPr lang="en-US" dirty="0" smtClean="0">
                <a:latin typeface="Comic Sans MS" panose="030F0702030302020204" pitchFamily="66" charset="0"/>
              </a:rPr>
              <a:t>Listen to three people talking  about their plans and intentions and say what their stage in life is. Then match the two parts of the sentences. </a:t>
            </a:r>
            <a:endParaRPr lang="en-US" dirty="0" smtClean="0">
              <a:latin typeface="Comic Sans MS" panose="030F0702030302020204" pitchFamily="66" charset="0"/>
            </a:endParaRPr>
          </a:p>
          <a:p>
            <a:endParaRPr lang="en-US" dirty="0" smtClean="0">
              <a:latin typeface="Comic Sans MS" panose="030F0702030302020204" pitchFamily="66" charset="0"/>
            </a:endParaRPr>
          </a:p>
          <a:p>
            <a:endParaRPr lang="en-US" dirty="0">
              <a:latin typeface="Comic Sans MS" panose="030F0702030302020204" pitchFamily="66" charset="0"/>
            </a:endParaRPr>
          </a:p>
          <a:p>
            <a:endParaRPr lang="en-US" dirty="0" smtClean="0">
              <a:latin typeface="Comic Sans MS" panose="030F0702030302020204" pitchFamily="66" charset="0"/>
            </a:endParaRPr>
          </a:p>
          <a:p>
            <a:pPr marL="0" indent="0">
              <a:buNone/>
            </a:pPr>
            <a:endParaRPr lang="en-US" dirty="0">
              <a:latin typeface="Comic Sans MS" panose="030F0702030302020204"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71913684"/>
              </p:ext>
            </p:extLst>
          </p:nvPr>
        </p:nvGraphicFramePr>
        <p:xfrm>
          <a:off x="2078893" y="3345635"/>
          <a:ext cx="8128000" cy="2966720"/>
        </p:xfrm>
        <a:graphic>
          <a:graphicData uri="http://schemas.openxmlformats.org/drawingml/2006/table">
            <a:tbl>
              <a:tblPr firstRow="1" bandRow="1">
                <a:tableStyleId>{5C22544A-7EE6-4342-B048-85BDC9FD1C3A}</a:tableStyleId>
              </a:tblPr>
              <a:tblGrid>
                <a:gridCol w="3864708"/>
                <a:gridCol w="4263292"/>
              </a:tblGrid>
              <a:tr h="370840">
                <a:tc>
                  <a:txBody>
                    <a:bodyPr/>
                    <a:lstStyle/>
                    <a:p>
                      <a:r>
                        <a:rPr lang="en-US" dirty="0" smtClean="0">
                          <a:latin typeface="Comic Sans MS" panose="030F0702030302020204" pitchFamily="66" charset="0"/>
                        </a:rPr>
                        <a:t>The First Part </a:t>
                      </a:r>
                      <a:endParaRPr lang="en-US" dirty="0">
                        <a:latin typeface="Comic Sans MS" panose="030F0702030302020204" pitchFamily="66" charset="0"/>
                      </a:endParaRPr>
                    </a:p>
                  </a:txBody>
                  <a:tcPr/>
                </a:tc>
                <a:tc>
                  <a:txBody>
                    <a:bodyPr/>
                    <a:lstStyle/>
                    <a:p>
                      <a:r>
                        <a:rPr lang="en-US" dirty="0" smtClean="0">
                          <a:latin typeface="Comic Sans MS" panose="030F0702030302020204" pitchFamily="66" charset="0"/>
                        </a:rPr>
                        <a:t>The Second</a:t>
                      </a:r>
                      <a:r>
                        <a:rPr lang="en-US" baseline="0" dirty="0" smtClean="0">
                          <a:latin typeface="Comic Sans MS" panose="030F0702030302020204" pitchFamily="66" charset="0"/>
                        </a:rPr>
                        <a:t> Part </a:t>
                      </a:r>
                      <a:endParaRPr lang="en-US" dirty="0">
                        <a:latin typeface="Comic Sans MS" panose="030F0702030302020204" pitchFamily="66" charset="0"/>
                      </a:endParaRPr>
                    </a:p>
                  </a:txBody>
                  <a:tcPr/>
                </a:tc>
              </a:tr>
              <a:tr h="370840">
                <a:tc>
                  <a:txBody>
                    <a:bodyPr/>
                    <a:lstStyle/>
                    <a:p>
                      <a:r>
                        <a:rPr lang="en-US" dirty="0" smtClean="0">
                          <a:latin typeface="Comic Sans MS" panose="030F0702030302020204" pitchFamily="66" charset="0"/>
                        </a:rPr>
                        <a:t>One day I plan to </a:t>
                      </a:r>
                      <a:endParaRPr lang="en-US" dirty="0">
                        <a:latin typeface="Comic Sans MS" panose="030F0702030302020204" pitchFamily="66" charset="0"/>
                      </a:endParaRPr>
                    </a:p>
                  </a:txBody>
                  <a:tcPr/>
                </a:tc>
                <a:tc>
                  <a:txBody>
                    <a:bodyPr/>
                    <a:lstStyle/>
                    <a:p>
                      <a:r>
                        <a:rPr lang="en-US" dirty="0" smtClean="0">
                          <a:latin typeface="Comic Sans MS" panose="030F0702030302020204" pitchFamily="66" charset="0"/>
                        </a:rPr>
                        <a:t>Get some work experience abroad. </a:t>
                      </a:r>
                      <a:endParaRPr lang="en-US" dirty="0">
                        <a:latin typeface="Comic Sans MS" panose="030F0702030302020204" pitchFamily="66" charset="0"/>
                      </a:endParaRPr>
                    </a:p>
                  </a:txBody>
                  <a:tcPr/>
                </a:tc>
              </a:tr>
              <a:tr h="370840">
                <a:tc>
                  <a:txBody>
                    <a:bodyPr/>
                    <a:lstStyle/>
                    <a:p>
                      <a:r>
                        <a:rPr lang="en-US" dirty="0" smtClean="0">
                          <a:latin typeface="Comic Sans MS" panose="030F0702030302020204" pitchFamily="66" charset="0"/>
                        </a:rPr>
                        <a:t>I</a:t>
                      </a:r>
                      <a:r>
                        <a:rPr lang="en-US" baseline="0" dirty="0" smtClean="0">
                          <a:latin typeface="Comic Sans MS" panose="030F0702030302020204" pitchFamily="66" charset="0"/>
                        </a:rPr>
                        <a:t> want to take a year off to </a:t>
                      </a:r>
                      <a:endParaRPr lang="en-US" dirty="0">
                        <a:latin typeface="Comic Sans MS" panose="030F0702030302020204" pitchFamily="66" charset="0"/>
                      </a:endParaRPr>
                    </a:p>
                  </a:txBody>
                  <a:tcPr/>
                </a:tc>
                <a:tc>
                  <a:txBody>
                    <a:bodyPr/>
                    <a:lstStyle/>
                    <a:p>
                      <a:r>
                        <a:rPr lang="en-US" dirty="0" smtClean="0">
                          <a:latin typeface="Comic Sans MS" panose="030F0702030302020204" pitchFamily="66" charset="0"/>
                        </a:rPr>
                        <a:t>Do all the things I wanted to do</a:t>
                      </a:r>
                      <a:endParaRPr lang="en-US" dirty="0">
                        <a:latin typeface="Comic Sans MS" panose="030F0702030302020204" pitchFamily="66" charset="0"/>
                      </a:endParaRPr>
                    </a:p>
                  </a:txBody>
                  <a:tcPr/>
                </a:tc>
              </a:tr>
              <a:tr h="370840">
                <a:tc>
                  <a:txBody>
                    <a:bodyPr/>
                    <a:lstStyle/>
                    <a:p>
                      <a:r>
                        <a:rPr lang="en-US" dirty="0" smtClean="0">
                          <a:latin typeface="Comic Sans MS" panose="030F0702030302020204" pitchFamily="66" charset="0"/>
                        </a:rPr>
                        <a:t>I’d like to travel to </a:t>
                      </a:r>
                      <a:endParaRPr lang="en-US" dirty="0">
                        <a:latin typeface="Comic Sans MS" panose="030F0702030302020204" pitchFamily="66" charset="0"/>
                      </a:endParaRPr>
                    </a:p>
                  </a:txBody>
                  <a:tcPr/>
                </a:tc>
                <a:tc>
                  <a:txBody>
                    <a:bodyPr/>
                    <a:lstStyle/>
                    <a:p>
                      <a:r>
                        <a:rPr lang="en-US" dirty="0" smtClean="0">
                          <a:latin typeface="Comic Sans MS" panose="030F0702030302020204" pitchFamily="66" charset="0"/>
                        </a:rPr>
                        <a:t>Buy a house </a:t>
                      </a:r>
                      <a:endParaRPr lang="en-US" dirty="0">
                        <a:latin typeface="Comic Sans MS" panose="030F0702030302020204" pitchFamily="66" charset="0"/>
                      </a:endParaRPr>
                    </a:p>
                  </a:txBody>
                  <a:tcPr/>
                </a:tc>
              </a:tr>
              <a:tr h="370840">
                <a:tc>
                  <a:txBody>
                    <a:bodyPr/>
                    <a:lstStyle/>
                    <a:p>
                      <a:r>
                        <a:rPr lang="en-US" dirty="0" smtClean="0">
                          <a:latin typeface="Comic Sans MS" panose="030F0702030302020204" pitchFamily="66" charset="0"/>
                        </a:rPr>
                        <a:t>I’ll be happy to </a:t>
                      </a:r>
                      <a:endParaRPr lang="en-US" dirty="0">
                        <a:latin typeface="Comic Sans MS" panose="030F0702030302020204" pitchFamily="66" charset="0"/>
                      </a:endParaRPr>
                    </a:p>
                  </a:txBody>
                  <a:tcPr/>
                </a:tc>
                <a:tc>
                  <a:txBody>
                    <a:bodyPr/>
                    <a:lstStyle/>
                    <a:p>
                      <a:r>
                        <a:rPr lang="en-US" dirty="0" smtClean="0">
                          <a:latin typeface="Comic Sans MS" panose="030F0702030302020204" pitchFamily="66" charset="0"/>
                        </a:rPr>
                        <a:t>Go to college </a:t>
                      </a:r>
                      <a:endParaRPr lang="en-US" dirty="0">
                        <a:latin typeface="Comic Sans MS" panose="030F0702030302020204" pitchFamily="66" charset="0"/>
                      </a:endParaRPr>
                    </a:p>
                  </a:txBody>
                  <a:tcPr/>
                </a:tc>
              </a:tr>
              <a:tr h="370840">
                <a:tc>
                  <a:txBody>
                    <a:bodyPr/>
                    <a:lstStyle/>
                    <a:p>
                      <a:r>
                        <a:rPr lang="en-US" dirty="0" smtClean="0">
                          <a:latin typeface="Comic Sans MS" panose="030F0702030302020204" pitchFamily="66" charset="0"/>
                        </a:rPr>
                        <a:t>These days, it’s really difficult to</a:t>
                      </a:r>
                      <a:endParaRPr lang="en-US" dirty="0">
                        <a:latin typeface="Comic Sans MS" panose="030F0702030302020204" pitchFamily="66" charset="0"/>
                      </a:endParaRPr>
                    </a:p>
                  </a:txBody>
                  <a:tcPr/>
                </a:tc>
                <a:tc>
                  <a:txBody>
                    <a:bodyPr/>
                    <a:lstStyle/>
                    <a:p>
                      <a:r>
                        <a:rPr lang="en-US" dirty="0" smtClean="0">
                          <a:latin typeface="Comic Sans MS" panose="030F0702030302020204" pitchFamily="66" charset="0"/>
                        </a:rPr>
                        <a:t>Leave</a:t>
                      </a:r>
                      <a:r>
                        <a:rPr lang="en-US" baseline="0" dirty="0" smtClean="0">
                          <a:latin typeface="Comic Sans MS" panose="030F0702030302020204" pitchFamily="66" charset="0"/>
                        </a:rPr>
                        <a:t> my job</a:t>
                      </a:r>
                      <a:endParaRPr lang="en-US" dirty="0">
                        <a:latin typeface="Comic Sans MS" panose="030F0702030302020204" pitchFamily="66" charset="0"/>
                      </a:endParaRPr>
                    </a:p>
                  </a:txBody>
                  <a:tcPr/>
                </a:tc>
              </a:tr>
              <a:tr h="370840">
                <a:tc>
                  <a:txBody>
                    <a:bodyPr/>
                    <a:lstStyle/>
                    <a:p>
                      <a:r>
                        <a:rPr lang="en-US" dirty="0" smtClean="0">
                          <a:latin typeface="Comic Sans MS" panose="030F0702030302020204" pitchFamily="66" charset="0"/>
                        </a:rPr>
                        <a:t>It’s hard not to </a:t>
                      </a:r>
                      <a:endParaRPr lang="en-US" dirty="0">
                        <a:latin typeface="Comic Sans MS" panose="030F0702030302020204" pitchFamily="66" charset="0"/>
                      </a:endParaRPr>
                    </a:p>
                  </a:txBody>
                  <a:tcPr/>
                </a:tc>
                <a:tc>
                  <a:txBody>
                    <a:bodyPr/>
                    <a:lstStyle/>
                    <a:p>
                      <a:r>
                        <a:rPr lang="en-US" dirty="0" smtClean="0">
                          <a:latin typeface="Comic Sans MS" panose="030F0702030302020204" pitchFamily="66" charset="0"/>
                        </a:rPr>
                        <a:t>Feel sad about it</a:t>
                      </a:r>
                      <a:endParaRPr lang="en-US" dirty="0">
                        <a:latin typeface="Comic Sans MS" panose="030F0702030302020204" pitchFamily="66" charset="0"/>
                      </a:endParaRPr>
                    </a:p>
                  </a:txBody>
                  <a:tcPr/>
                </a:tc>
              </a:tr>
              <a:tr h="370840">
                <a:tc>
                  <a:txBody>
                    <a:bodyPr/>
                    <a:lstStyle/>
                    <a:p>
                      <a:r>
                        <a:rPr lang="en-US" dirty="0" smtClean="0">
                          <a:latin typeface="Comic Sans MS" panose="030F0702030302020204" pitchFamily="66" charset="0"/>
                        </a:rPr>
                        <a:t>I intend to </a:t>
                      </a:r>
                      <a:endParaRPr lang="en-US" dirty="0">
                        <a:latin typeface="Comic Sans MS" panose="030F0702030302020204" pitchFamily="66" charset="0"/>
                      </a:endParaRPr>
                    </a:p>
                  </a:txBody>
                  <a:tcPr/>
                </a:tc>
                <a:tc>
                  <a:txBody>
                    <a:bodyPr/>
                    <a:lstStyle/>
                    <a:p>
                      <a:r>
                        <a:rPr lang="en-US" dirty="0" smtClean="0">
                          <a:latin typeface="Comic Sans MS" panose="030F0702030302020204" pitchFamily="66" charset="0"/>
                        </a:rPr>
                        <a:t>Somewhere like Chile </a:t>
                      </a:r>
                      <a:endParaRPr lang="en-US" dirty="0">
                        <a:latin typeface="Comic Sans MS" panose="030F0702030302020204" pitchFamily="66" charset="0"/>
                      </a:endParaRPr>
                    </a:p>
                  </a:txBody>
                  <a:tcPr/>
                </a:tc>
              </a:tr>
            </a:tbl>
          </a:graphicData>
        </a:graphic>
      </p:graphicFrame>
      <p:pic>
        <p:nvPicPr>
          <p:cNvPr id="5" name="26 Track 26.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33884" y="2344651"/>
            <a:ext cx="867978" cy="353621"/>
          </a:xfrm>
          <a:prstGeom prst="rect">
            <a:avLst/>
          </a:prstGeom>
        </p:spPr>
      </p:pic>
    </p:spTree>
    <p:extLst>
      <p:ext uri="{BB962C8B-B14F-4D97-AF65-F5344CB8AC3E}">
        <p14:creationId xmlns:p14="http://schemas.microsoft.com/office/powerpoint/2010/main" val="1243117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12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661</Words>
  <Application>Microsoft Office PowerPoint</Application>
  <PresentationFormat>Custom</PresentationFormat>
  <Paragraphs>61</Paragraphs>
  <Slides>15</Slides>
  <Notes>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Stages in Life 6A  </vt:lpstr>
      <vt:lpstr>Activate Your Knowledge </vt:lpstr>
      <vt:lpstr>Vocabulary: Stages in Life </vt:lpstr>
      <vt:lpstr>Exercise Two </vt:lpstr>
      <vt:lpstr>  Exercise Three  </vt:lpstr>
      <vt:lpstr>Changing Your Life </vt:lpstr>
      <vt:lpstr> Exercise Four </vt:lpstr>
      <vt:lpstr>Exercise Five </vt:lpstr>
      <vt:lpstr>Exercise Seven </vt:lpstr>
      <vt:lpstr>Exercise Nine  </vt:lpstr>
      <vt:lpstr>Speaking</vt:lpstr>
      <vt:lpstr>Maria (45) and  Javier (43)</vt:lpstr>
      <vt:lpstr>Ahmed (25) </vt:lpstr>
      <vt:lpstr>Lucy (68)</vt:lpstr>
      <vt:lpstr>Exercise Eleven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Six 6A</dc:title>
  <dc:creator>Laila Abu-Sharkh</dc:creator>
  <cp:lastModifiedBy>Noor Al-Shunnaq</cp:lastModifiedBy>
  <cp:revision>35</cp:revision>
  <dcterms:created xsi:type="dcterms:W3CDTF">2020-03-15T17:29:15Z</dcterms:created>
  <dcterms:modified xsi:type="dcterms:W3CDTF">2020-03-16T11:49:51Z</dcterms:modified>
</cp:coreProperties>
</file>